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rimo" charset="1" panose="020B0604020202020204"/>
      <p:regular r:id="rId16"/>
    </p:embeddedFont>
    <p:embeddedFont>
      <p:font typeface="Martel Sans Light" charset="1" panose="000004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1C4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00C35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1563341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47155" y="2073176"/>
            <a:ext cx="9335691" cy="3709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62"/>
              </a:lnSpc>
            </a:pPr>
            <a:r>
              <a:rPr lang="en-US" sz="762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Quick Aid Web: A Comprehensive Emergency Solution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7155" y="6136630"/>
            <a:ext cx="9335691" cy="2010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Quick Aid Web is a fully online platform that connects individuals in emergencies with local hospitals and nearby trusted contacts, ensuring rapid response and support with no hardware dependencies.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1C4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00C35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11314" y="610548"/>
            <a:ext cx="16244590" cy="1774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QuickAid Blood Donators API: Bridging the Gap in Emergency Care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1021705" y="2874912"/>
            <a:ext cx="5122961" cy="3166170"/>
          </a:xfrm>
          <a:custGeom>
            <a:avLst/>
            <a:gdLst/>
            <a:ahLst/>
            <a:cxnLst/>
            <a:rect r="r" b="b" t="t" l="l"/>
            <a:pathLst>
              <a:path h="3166170" w="5122961">
                <a:moveTo>
                  <a:pt x="0" y="0"/>
                </a:moveTo>
                <a:lnTo>
                  <a:pt x="5122961" y="0"/>
                </a:lnTo>
                <a:lnTo>
                  <a:pt x="5122961" y="3166170"/>
                </a:lnTo>
                <a:lnTo>
                  <a:pt x="0" y="3166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5" t="0" r="-75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1705" y="6398066"/>
            <a:ext cx="5122961" cy="887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Empowering Community Donations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1705" y="7572970"/>
            <a:ext cx="5122961" cy="1963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249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QuickAid's Blood Bank API connects local donors with hospitals in need, ensuring a reliable supply of vital blood products during emergencies.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6582519" y="2874912"/>
            <a:ext cx="5122961" cy="3166170"/>
          </a:xfrm>
          <a:custGeom>
            <a:avLst/>
            <a:gdLst/>
            <a:ahLst/>
            <a:cxnLst/>
            <a:rect r="r" b="b" t="t" l="l"/>
            <a:pathLst>
              <a:path h="3166170" w="5122961">
                <a:moveTo>
                  <a:pt x="0" y="0"/>
                </a:moveTo>
                <a:lnTo>
                  <a:pt x="5122961" y="0"/>
                </a:lnTo>
                <a:lnTo>
                  <a:pt x="5122961" y="3166170"/>
                </a:lnTo>
                <a:lnTo>
                  <a:pt x="0" y="31661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5" t="0" r="-75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582519" y="6387676"/>
            <a:ext cx="4700439" cy="457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Delivering Life-Saving Support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82519" y="7143601"/>
            <a:ext cx="5122961" cy="2431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249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By seamlessly integrating with existing hospital systems, QuickAid streamlines the process of accessing blood donations when they are needed most.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12143334" y="2874912"/>
            <a:ext cx="5122961" cy="3166170"/>
          </a:xfrm>
          <a:custGeom>
            <a:avLst/>
            <a:gdLst/>
            <a:ahLst/>
            <a:cxnLst/>
            <a:rect r="r" b="b" t="t" l="l"/>
            <a:pathLst>
              <a:path h="3166170" w="5122961">
                <a:moveTo>
                  <a:pt x="0" y="0"/>
                </a:moveTo>
                <a:lnTo>
                  <a:pt x="5122961" y="0"/>
                </a:lnTo>
                <a:lnTo>
                  <a:pt x="5122961" y="3166170"/>
                </a:lnTo>
                <a:lnTo>
                  <a:pt x="0" y="31661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5" t="0" r="-75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143334" y="6398066"/>
            <a:ext cx="3637210" cy="457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Collaborative Approach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143334" y="7143601"/>
            <a:ext cx="5122961" cy="1963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249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QuickAid fosters a community-driven network, where hospitals, blood banks, and citizens work together to enhance emergency preparedness.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1C4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00C35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8935"/>
          </a:xfrm>
          <a:custGeom>
            <a:avLst/>
            <a:gdLst/>
            <a:ahLst/>
            <a:cxnLst/>
            <a:rect r="r" b="b" t="t" l="l"/>
            <a:pathLst>
              <a:path h="10288935" w="6858000">
                <a:moveTo>
                  <a:pt x="0" y="0"/>
                </a:moveTo>
                <a:lnTo>
                  <a:pt x="6858000" y="0"/>
                </a:lnTo>
                <a:lnTo>
                  <a:pt x="6858000" y="10288935"/>
                </a:lnTo>
                <a:lnTo>
                  <a:pt x="0" y="102889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" t="0" r="-9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6404" y="735360"/>
            <a:ext cx="9437191" cy="1722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2"/>
              </a:lnSpc>
            </a:pPr>
            <a:r>
              <a:rPr lang="en-US" sz="52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The Problem: Delayed Response in Emergencies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96404" y="3204865"/>
            <a:ext cx="640556" cy="640556"/>
            <a:chOff x="0" y="0"/>
            <a:chExt cx="854075" cy="8540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54075" cy="854075"/>
            </a:xfrm>
            <a:custGeom>
              <a:avLst/>
              <a:gdLst/>
              <a:ahLst/>
              <a:cxnLst/>
              <a:rect r="r" b="b" t="t" l="l"/>
              <a:pathLst>
                <a:path h="854075" w="854075">
                  <a:moveTo>
                    <a:pt x="0" y="56896"/>
                  </a:moveTo>
                  <a:cubicBezTo>
                    <a:pt x="0" y="25527"/>
                    <a:pt x="25527" y="0"/>
                    <a:pt x="56896" y="0"/>
                  </a:cubicBezTo>
                  <a:lnTo>
                    <a:pt x="797179" y="0"/>
                  </a:lnTo>
                  <a:cubicBezTo>
                    <a:pt x="828675" y="0"/>
                    <a:pt x="854075" y="25527"/>
                    <a:pt x="854075" y="56896"/>
                  </a:cubicBezTo>
                  <a:lnTo>
                    <a:pt x="854075" y="797179"/>
                  </a:lnTo>
                  <a:cubicBezTo>
                    <a:pt x="854075" y="828675"/>
                    <a:pt x="828548" y="854075"/>
                    <a:pt x="797179" y="854075"/>
                  </a:cubicBezTo>
                  <a:lnTo>
                    <a:pt x="56896" y="854075"/>
                  </a:lnTo>
                  <a:cubicBezTo>
                    <a:pt x="25527" y="854075"/>
                    <a:pt x="0" y="828548"/>
                    <a:pt x="0" y="797179"/>
                  </a:cubicBezTo>
                  <a:close/>
                </a:path>
              </a:pathLst>
            </a:custGeom>
            <a:solidFill>
              <a:srgbClr val="2F2B54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252538" y="3362176"/>
            <a:ext cx="128290" cy="36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3125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21669" y="3176290"/>
            <a:ext cx="3349675" cy="447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Critical Time Lapses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21669" y="3708499"/>
            <a:ext cx="3651051" cy="236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In emergency situations, every second counts. Delayed response can mean the difference between life and death.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857429" y="3204865"/>
            <a:ext cx="640556" cy="640556"/>
            <a:chOff x="0" y="0"/>
            <a:chExt cx="854075" cy="8540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54075" cy="854075"/>
            </a:xfrm>
            <a:custGeom>
              <a:avLst/>
              <a:gdLst/>
              <a:ahLst/>
              <a:cxnLst/>
              <a:rect r="r" b="b" t="t" l="l"/>
              <a:pathLst>
                <a:path h="854075" w="854075">
                  <a:moveTo>
                    <a:pt x="0" y="56896"/>
                  </a:moveTo>
                  <a:cubicBezTo>
                    <a:pt x="0" y="25527"/>
                    <a:pt x="25527" y="0"/>
                    <a:pt x="56896" y="0"/>
                  </a:cubicBezTo>
                  <a:lnTo>
                    <a:pt x="797179" y="0"/>
                  </a:lnTo>
                  <a:cubicBezTo>
                    <a:pt x="828675" y="0"/>
                    <a:pt x="854075" y="25527"/>
                    <a:pt x="854075" y="56896"/>
                  </a:cubicBezTo>
                  <a:lnTo>
                    <a:pt x="854075" y="797179"/>
                  </a:lnTo>
                  <a:cubicBezTo>
                    <a:pt x="854075" y="828675"/>
                    <a:pt x="828548" y="854075"/>
                    <a:pt x="797179" y="854075"/>
                  </a:cubicBezTo>
                  <a:lnTo>
                    <a:pt x="56896" y="854075"/>
                  </a:lnTo>
                  <a:cubicBezTo>
                    <a:pt x="25527" y="854075"/>
                    <a:pt x="0" y="828548"/>
                    <a:pt x="0" y="797179"/>
                  </a:cubicBezTo>
                  <a:close/>
                </a:path>
              </a:pathLst>
            </a:custGeom>
            <a:solidFill>
              <a:srgbClr val="2F2B54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6075312" y="3362176"/>
            <a:ext cx="204639" cy="36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3125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782692" y="3176290"/>
            <a:ext cx="3651051" cy="865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Communication Breakdowns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782692" y="4127152"/>
            <a:ext cx="3651051" cy="2818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Reaching the right emergency services and providing accurate location details can be challenging, leading to prolonged wait times.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96404" y="7550349"/>
            <a:ext cx="640556" cy="640556"/>
            <a:chOff x="0" y="0"/>
            <a:chExt cx="854075" cy="8540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54075" cy="854075"/>
            </a:xfrm>
            <a:custGeom>
              <a:avLst/>
              <a:gdLst/>
              <a:ahLst/>
              <a:cxnLst/>
              <a:rect r="r" b="b" t="t" l="l"/>
              <a:pathLst>
                <a:path h="854075" w="854075">
                  <a:moveTo>
                    <a:pt x="0" y="56896"/>
                  </a:moveTo>
                  <a:cubicBezTo>
                    <a:pt x="0" y="25527"/>
                    <a:pt x="25527" y="0"/>
                    <a:pt x="56896" y="0"/>
                  </a:cubicBezTo>
                  <a:lnTo>
                    <a:pt x="797179" y="0"/>
                  </a:lnTo>
                  <a:cubicBezTo>
                    <a:pt x="828675" y="0"/>
                    <a:pt x="854075" y="25527"/>
                    <a:pt x="854075" y="56896"/>
                  </a:cubicBezTo>
                  <a:lnTo>
                    <a:pt x="854075" y="797179"/>
                  </a:lnTo>
                  <a:cubicBezTo>
                    <a:pt x="854075" y="828675"/>
                    <a:pt x="828548" y="854075"/>
                    <a:pt x="797179" y="854075"/>
                  </a:cubicBezTo>
                  <a:lnTo>
                    <a:pt x="56896" y="854075"/>
                  </a:lnTo>
                  <a:cubicBezTo>
                    <a:pt x="25527" y="854075"/>
                    <a:pt x="0" y="828548"/>
                    <a:pt x="0" y="797179"/>
                  </a:cubicBezTo>
                  <a:close/>
                </a:path>
              </a:pathLst>
            </a:custGeom>
            <a:solidFill>
              <a:srgbClr val="2F2B54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212354" y="7707660"/>
            <a:ext cx="208658" cy="36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3125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921669" y="7521774"/>
            <a:ext cx="3349675" cy="447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Lack of Coordination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921669" y="8053982"/>
            <a:ext cx="8511927" cy="1451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Coordinating with nearby trusted contacts to provide immediate assistance is often difficult in the heat of an emergency.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1C4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00C35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7155" y="1335895"/>
            <a:ext cx="13777169" cy="937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Smart Emergency Alerts for Rapid Response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47155" y="4076849"/>
            <a:ext cx="5198417" cy="3611612"/>
            <a:chOff x="0" y="0"/>
            <a:chExt cx="6931223" cy="481548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931152" cy="4815459"/>
            </a:xfrm>
            <a:custGeom>
              <a:avLst/>
              <a:gdLst/>
              <a:ahLst/>
              <a:cxnLst/>
              <a:rect r="r" b="b" t="t" l="l"/>
              <a:pathLst>
                <a:path h="4815459" w="6931152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6871335" y="0"/>
                  </a:lnTo>
                  <a:cubicBezTo>
                    <a:pt x="6904355" y="0"/>
                    <a:pt x="6931152" y="26797"/>
                    <a:pt x="6931152" y="59817"/>
                  </a:cubicBezTo>
                  <a:lnTo>
                    <a:pt x="6931152" y="4755642"/>
                  </a:lnTo>
                  <a:cubicBezTo>
                    <a:pt x="6931152" y="4788662"/>
                    <a:pt x="6904355" y="4815459"/>
                    <a:pt x="6871335" y="4815459"/>
                  </a:cubicBezTo>
                  <a:lnTo>
                    <a:pt x="59817" y="4815459"/>
                  </a:lnTo>
                  <a:cubicBezTo>
                    <a:pt x="26797" y="4815459"/>
                    <a:pt x="0" y="4788662"/>
                    <a:pt x="0" y="4755642"/>
                  </a:cubicBezTo>
                  <a:close/>
                </a:path>
              </a:pathLst>
            </a:custGeom>
            <a:solidFill>
              <a:srgbClr val="2F2B54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346299" y="4036558"/>
            <a:ext cx="4235798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One-Click Emergency Alert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6299" y="4900166"/>
            <a:ext cx="4600129" cy="24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With a single tap, users can instantly trigger an emergency alert that notifies nearby contacts and emergency services.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544716" y="4076849"/>
            <a:ext cx="5198417" cy="3611612"/>
            <a:chOff x="0" y="0"/>
            <a:chExt cx="6931223" cy="481548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931152" cy="4815459"/>
            </a:xfrm>
            <a:custGeom>
              <a:avLst/>
              <a:gdLst/>
              <a:ahLst/>
              <a:cxnLst/>
              <a:rect r="r" b="b" t="t" l="l"/>
              <a:pathLst>
                <a:path h="4815459" w="6931152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6871335" y="0"/>
                  </a:lnTo>
                  <a:cubicBezTo>
                    <a:pt x="6904355" y="0"/>
                    <a:pt x="6931152" y="26797"/>
                    <a:pt x="6931152" y="59817"/>
                  </a:cubicBezTo>
                  <a:lnTo>
                    <a:pt x="6931152" y="4755642"/>
                  </a:lnTo>
                  <a:cubicBezTo>
                    <a:pt x="6931152" y="4788662"/>
                    <a:pt x="6904355" y="4815459"/>
                    <a:pt x="6871335" y="4815459"/>
                  </a:cubicBezTo>
                  <a:lnTo>
                    <a:pt x="59817" y="4815459"/>
                  </a:lnTo>
                  <a:cubicBezTo>
                    <a:pt x="26797" y="4815459"/>
                    <a:pt x="0" y="4788662"/>
                    <a:pt x="0" y="4755642"/>
                  </a:cubicBezTo>
                  <a:close/>
                </a:path>
              </a:pathLst>
            </a:custGeom>
            <a:solidFill>
              <a:srgbClr val="2F2B54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6843861" y="4036558"/>
            <a:ext cx="4412010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Neighborhood Coordination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43861" y="4900166"/>
            <a:ext cx="4600129" cy="2010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The alert is shared with the user's neighborhood network, allowing for rapid mobilization of support and assistance.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2042279" y="4076849"/>
            <a:ext cx="5198417" cy="3611612"/>
            <a:chOff x="0" y="0"/>
            <a:chExt cx="6931223" cy="481548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931152" cy="4815459"/>
            </a:xfrm>
            <a:custGeom>
              <a:avLst/>
              <a:gdLst/>
              <a:ahLst/>
              <a:cxnLst/>
              <a:rect r="r" b="b" t="t" l="l"/>
              <a:pathLst>
                <a:path h="4815459" w="6931152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6871335" y="0"/>
                  </a:lnTo>
                  <a:cubicBezTo>
                    <a:pt x="6904355" y="0"/>
                    <a:pt x="6931152" y="26797"/>
                    <a:pt x="6931152" y="59817"/>
                  </a:cubicBezTo>
                  <a:lnTo>
                    <a:pt x="6931152" y="4755642"/>
                  </a:lnTo>
                  <a:cubicBezTo>
                    <a:pt x="6931152" y="4788662"/>
                    <a:pt x="6904355" y="4815459"/>
                    <a:pt x="6871335" y="4815459"/>
                  </a:cubicBezTo>
                  <a:lnTo>
                    <a:pt x="59817" y="4815459"/>
                  </a:lnTo>
                  <a:cubicBezTo>
                    <a:pt x="26797" y="4815459"/>
                    <a:pt x="0" y="4788662"/>
                    <a:pt x="0" y="4755642"/>
                  </a:cubicBezTo>
                  <a:close/>
                </a:path>
              </a:pathLst>
            </a:custGeom>
            <a:solidFill>
              <a:srgbClr val="2F2B54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2341424" y="4036558"/>
            <a:ext cx="3520231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Reliable and Secure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341424" y="4900166"/>
            <a:ext cx="4600129" cy="24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The system is designed to be completely dependable, with encrypted communication and robust fail-safes to ensure critical alerts are delivered.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1C4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00C35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151064" y="442534"/>
            <a:ext cx="9969550" cy="937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QuickAid's Innovative Approach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1047155" y="2632770"/>
            <a:ext cx="5098702" cy="3151138"/>
          </a:xfrm>
          <a:custGeom>
            <a:avLst/>
            <a:gdLst/>
            <a:ahLst/>
            <a:cxnLst/>
            <a:rect r="r" b="b" t="t" l="l"/>
            <a:pathLst>
              <a:path h="3151138" w="5098702">
                <a:moveTo>
                  <a:pt x="0" y="0"/>
                </a:moveTo>
                <a:lnTo>
                  <a:pt x="5098702" y="0"/>
                </a:lnTo>
                <a:lnTo>
                  <a:pt x="5098702" y="3151138"/>
                </a:lnTo>
                <a:lnTo>
                  <a:pt x="0" y="31511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3" r="0" b="-53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47155" y="6119812"/>
            <a:ext cx="5090666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Rapid Alerts: Instant Notification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7155" y="7118504"/>
            <a:ext cx="5098702" cy="153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QuickAid Web sends alerts to emergency services and your chosen contacts when you need help.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6594574" y="2632770"/>
            <a:ext cx="5098702" cy="3151138"/>
          </a:xfrm>
          <a:custGeom>
            <a:avLst/>
            <a:gdLst/>
            <a:ahLst/>
            <a:cxnLst/>
            <a:rect r="r" b="b" t="t" l="l"/>
            <a:pathLst>
              <a:path h="3151138" w="5098702">
                <a:moveTo>
                  <a:pt x="0" y="0"/>
                </a:moveTo>
                <a:lnTo>
                  <a:pt x="5098702" y="0"/>
                </a:lnTo>
                <a:lnTo>
                  <a:pt x="5098702" y="3151138"/>
                </a:lnTo>
                <a:lnTo>
                  <a:pt x="0" y="31511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3" r="0" b="-53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594574" y="6119812"/>
            <a:ext cx="5098702" cy="917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Real-Time Tracking: Accurate Location Data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94574" y="7122021"/>
            <a:ext cx="5098702" cy="153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QuickAid Web uses your location to guide responders directly to you, saving time.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12141994" y="2632770"/>
            <a:ext cx="5098851" cy="3151286"/>
          </a:xfrm>
          <a:custGeom>
            <a:avLst/>
            <a:gdLst/>
            <a:ahLst/>
            <a:cxnLst/>
            <a:rect r="r" b="b" t="t" l="l"/>
            <a:pathLst>
              <a:path h="3151286" w="5098851">
                <a:moveTo>
                  <a:pt x="0" y="0"/>
                </a:moveTo>
                <a:lnTo>
                  <a:pt x="5098851" y="0"/>
                </a:lnTo>
                <a:lnTo>
                  <a:pt x="5098851" y="3151286"/>
                </a:lnTo>
                <a:lnTo>
                  <a:pt x="0" y="31512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2" r="0" b="-52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141994" y="6119961"/>
            <a:ext cx="5098851" cy="917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Personalized Support: Tailored Assistance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141994" y="7122170"/>
            <a:ext cx="5098851" cy="2010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QuickAid Web shares your medical and contact information with responders to give you the best care.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1C4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00C35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7155" y="880710"/>
            <a:ext cx="11126092" cy="937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Smart Notifications for Rapid Alerts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1047155" y="2852737"/>
            <a:ext cx="5098702" cy="3151138"/>
          </a:xfrm>
          <a:custGeom>
            <a:avLst/>
            <a:gdLst/>
            <a:ahLst/>
            <a:cxnLst/>
            <a:rect r="r" b="b" t="t" l="l"/>
            <a:pathLst>
              <a:path h="3151138" w="5098702">
                <a:moveTo>
                  <a:pt x="0" y="0"/>
                </a:moveTo>
                <a:lnTo>
                  <a:pt x="5098702" y="0"/>
                </a:lnTo>
                <a:lnTo>
                  <a:pt x="5098702" y="3151138"/>
                </a:lnTo>
                <a:lnTo>
                  <a:pt x="0" y="31511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3" r="0" b="-53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47155" y="6339780"/>
            <a:ext cx="3520231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Instant Notification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7155" y="6902054"/>
            <a:ext cx="5098702" cy="2010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QuickAid's smart alert system immediately notifies emergency services and designated contacts of the emergency.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6594574" y="2852737"/>
            <a:ext cx="5098702" cy="3151138"/>
          </a:xfrm>
          <a:custGeom>
            <a:avLst/>
            <a:gdLst/>
            <a:ahLst/>
            <a:cxnLst/>
            <a:rect r="r" b="b" t="t" l="l"/>
            <a:pathLst>
              <a:path h="3151138" w="5098702">
                <a:moveTo>
                  <a:pt x="0" y="0"/>
                </a:moveTo>
                <a:lnTo>
                  <a:pt x="5098702" y="0"/>
                </a:lnTo>
                <a:lnTo>
                  <a:pt x="5098702" y="3151138"/>
                </a:lnTo>
                <a:lnTo>
                  <a:pt x="0" y="31511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3" r="0" b="-53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594574" y="6339780"/>
            <a:ext cx="3520231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Accurate Details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94574" y="6902054"/>
            <a:ext cx="5098702" cy="2010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The platform automatically provides critical information like location, medical history, and contact information.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12141994" y="2852737"/>
            <a:ext cx="5098851" cy="3151286"/>
          </a:xfrm>
          <a:custGeom>
            <a:avLst/>
            <a:gdLst/>
            <a:ahLst/>
            <a:cxnLst/>
            <a:rect r="r" b="b" t="t" l="l"/>
            <a:pathLst>
              <a:path h="3151286" w="5098851">
                <a:moveTo>
                  <a:pt x="0" y="0"/>
                </a:moveTo>
                <a:lnTo>
                  <a:pt x="5098851" y="0"/>
                </a:lnTo>
                <a:lnTo>
                  <a:pt x="5098851" y="3151287"/>
                </a:lnTo>
                <a:lnTo>
                  <a:pt x="0" y="31512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2" r="0" b="-52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141994" y="6339929"/>
            <a:ext cx="3520231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Timely Response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141994" y="6902202"/>
            <a:ext cx="5098851" cy="2010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With all the necessary details at their fingertips, emergency responders can react quickly and efficiently.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1C4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00C35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785795" y="962322"/>
            <a:ext cx="9574411" cy="1606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487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Real-Time Location Tracking for Precise Response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169027" y="2966591"/>
            <a:ext cx="28575" cy="6310312"/>
            <a:chOff x="0" y="0"/>
            <a:chExt cx="38100" cy="84137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100" cy="8413750"/>
            </a:xfrm>
            <a:custGeom>
              <a:avLst/>
              <a:gdLst/>
              <a:ahLst/>
              <a:cxnLst/>
              <a:rect r="r" b="b" t="t" l="l"/>
              <a:pathLst>
                <a:path h="8413750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8394700"/>
                  </a:lnTo>
                  <a:cubicBezTo>
                    <a:pt x="38100" y="8405241"/>
                    <a:pt x="29591" y="8413750"/>
                    <a:pt x="19050" y="8413750"/>
                  </a:cubicBezTo>
                  <a:cubicBezTo>
                    <a:pt x="8509" y="8413750"/>
                    <a:pt x="0" y="8405241"/>
                    <a:pt x="0" y="8394700"/>
                  </a:cubicBezTo>
                  <a:close/>
                </a:path>
              </a:pathLst>
            </a:custGeom>
            <a:solidFill>
              <a:srgbClr val="48446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452916" y="3548509"/>
            <a:ext cx="927795" cy="28575"/>
            <a:chOff x="0" y="0"/>
            <a:chExt cx="1237060" cy="381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37107" cy="38100"/>
            </a:xfrm>
            <a:custGeom>
              <a:avLst/>
              <a:gdLst/>
              <a:ahLst/>
              <a:cxnLst/>
              <a:rect r="r" b="b" t="t" l="l"/>
              <a:pathLst>
                <a:path h="38100" w="1237107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18057" y="0"/>
                  </a:lnTo>
                  <a:cubicBezTo>
                    <a:pt x="1228598" y="0"/>
                    <a:pt x="1237107" y="8509"/>
                    <a:pt x="1237107" y="19050"/>
                  </a:cubicBezTo>
                  <a:cubicBezTo>
                    <a:pt x="1237107" y="29591"/>
                    <a:pt x="1228471" y="38100"/>
                    <a:pt x="1218057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48446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885137" y="3264694"/>
            <a:ext cx="596354" cy="596354"/>
            <a:chOff x="0" y="0"/>
            <a:chExt cx="795138" cy="79513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95020" cy="795147"/>
            </a:xfrm>
            <a:custGeom>
              <a:avLst/>
              <a:gdLst/>
              <a:ahLst/>
              <a:cxnLst/>
              <a:rect r="r" b="b" t="t" l="l"/>
              <a:pathLst>
                <a:path h="795147" w="795020">
                  <a:moveTo>
                    <a:pt x="0" y="52959"/>
                  </a:moveTo>
                  <a:cubicBezTo>
                    <a:pt x="0" y="23749"/>
                    <a:pt x="23749" y="0"/>
                    <a:pt x="52959" y="0"/>
                  </a:cubicBezTo>
                  <a:lnTo>
                    <a:pt x="742061" y="0"/>
                  </a:lnTo>
                  <a:cubicBezTo>
                    <a:pt x="771398" y="0"/>
                    <a:pt x="795020" y="23749"/>
                    <a:pt x="795020" y="52959"/>
                  </a:cubicBezTo>
                  <a:lnTo>
                    <a:pt x="795020" y="742061"/>
                  </a:lnTo>
                  <a:cubicBezTo>
                    <a:pt x="795020" y="771398"/>
                    <a:pt x="771271" y="795020"/>
                    <a:pt x="742061" y="795020"/>
                  </a:cubicBezTo>
                  <a:lnTo>
                    <a:pt x="52959" y="795020"/>
                  </a:lnTo>
                  <a:cubicBezTo>
                    <a:pt x="23749" y="795147"/>
                    <a:pt x="0" y="771398"/>
                    <a:pt x="0" y="742061"/>
                  </a:cubicBezTo>
                  <a:close/>
                </a:path>
              </a:pathLst>
            </a:custGeom>
            <a:solidFill>
              <a:srgbClr val="2F2B54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123560" y="3413820"/>
            <a:ext cx="119360" cy="336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sz="2937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41235" y="3212604"/>
            <a:ext cx="3118545" cy="408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Pinpoint Location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41235" y="3694510"/>
            <a:ext cx="7718971" cy="933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QuickAid's advanced location tracking technology accurately identifies the user's position in real-time.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8452916" y="5740301"/>
            <a:ext cx="927795" cy="28575"/>
            <a:chOff x="0" y="0"/>
            <a:chExt cx="1237060" cy="381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37107" cy="38100"/>
            </a:xfrm>
            <a:custGeom>
              <a:avLst/>
              <a:gdLst/>
              <a:ahLst/>
              <a:cxnLst/>
              <a:rect r="r" b="b" t="t" l="l"/>
              <a:pathLst>
                <a:path h="38100" w="1237107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18057" y="0"/>
                  </a:lnTo>
                  <a:cubicBezTo>
                    <a:pt x="1228598" y="0"/>
                    <a:pt x="1237107" y="8509"/>
                    <a:pt x="1237107" y="19050"/>
                  </a:cubicBezTo>
                  <a:cubicBezTo>
                    <a:pt x="1237107" y="29591"/>
                    <a:pt x="1228471" y="38100"/>
                    <a:pt x="1218057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48446D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7885137" y="5456485"/>
            <a:ext cx="596354" cy="596354"/>
            <a:chOff x="0" y="0"/>
            <a:chExt cx="795138" cy="79513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95020" cy="795147"/>
            </a:xfrm>
            <a:custGeom>
              <a:avLst/>
              <a:gdLst/>
              <a:ahLst/>
              <a:cxnLst/>
              <a:rect r="r" b="b" t="t" l="l"/>
              <a:pathLst>
                <a:path h="795147" w="795020">
                  <a:moveTo>
                    <a:pt x="0" y="52959"/>
                  </a:moveTo>
                  <a:cubicBezTo>
                    <a:pt x="0" y="23749"/>
                    <a:pt x="23749" y="0"/>
                    <a:pt x="52959" y="0"/>
                  </a:cubicBezTo>
                  <a:lnTo>
                    <a:pt x="742061" y="0"/>
                  </a:lnTo>
                  <a:cubicBezTo>
                    <a:pt x="771398" y="0"/>
                    <a:pt x="795020" y="23749"/>
                    <a:pt x="795020" y="52959"/>
                  </a:cubicBezTo>
                  <a:lnTo>
                    <a:pt x="795020" y="742061"/>
                  </a:lnTo>
                  <a:cubicBezTo>
                    <a:pt x="795020" y="771398"/>
                    <a:pt x="771271" y="795020"/>
                    <a:pt x="742061" y="795020"/>
                  </a:cubicBezTo>
                  <a:lnTo>
                    <a:pt x="52959" y="795020"/>
                  </a:lnTo>
                  <a:cubicBezTo>
                    <a:pt x="23749" y="795147"/>
                    <a:pt x="0" y="771398"/>
                    <a:pt x="0" y="742061"/>
                  </a:cubicBezTo>
                  <a:close/>
                </a:path>
              </a:pathLst>
            </a:custGeom>
            <a:solidFill>
              <a:srgbClr val="2F2B54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8087990" y="5605611"/>
            <a:ext cx="190500" cy="336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sz="2937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641235" y="5404396"/>
            <a:ext cx="3118545" cy="408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Continuous Updates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641235" y="5886301"/>
            <a:ext cx="7718971" cy="933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As the situation evolves, the platform provides constant location updates to ensure a targeted response.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8452916" y="7932092"/>
            <a:ext cx="927795" cy="28575"/>
            <a:chOff x="0" y="0"/>
            <a:chExt cx="1237060" cy="381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37107" cy="38100"/>
            </a:xfrm>
            <a:custGeom>
              <a:avLst/>
              <a:gdLst/>
              <a:ahLst/>
              <a:cxnLst/>
              <a:rect r="r" b="b" t="t" l="l"/>
              <a:pathLst>
                <a:path h="38100" w="1237107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18057" y="0"/>
                  </a:lnTo>
                  <a:cubicBezTo>
                    <a:pt x="1228598" y="0"/>
                    <a:pt x="1237107" y="8509"/>
                    <a:pt x="1237107" y="19050"/>
                  </a:cubicBezTo>
                  <a:cubicBezTo>
                    <a:pt x="1237107" y="29591"/>
                    <a:pt x="1228471" y="38100"/>
                    <a:pt x="1218057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48446D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7885137" y="7648277"/>
            <a:ext cx="596354" cy="596354"/>
            <a:chOff x="0" y="0"/>
            <a:chExt cx="795138" cy="79513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95020" cy="795147"/>
            </a:xfrm>
            <a:custGeom>
              <a:avLst/>
              <a:gdLst/>
              <a:ahLst/>
              <a:cxnLst/>
              <a:rect r="r" b="b" t="t" l="l"/>
              <a:pathLst>
                <a:path h="795147" w="795020">
                  <a:moveTo>
                    <a:pt x="0" y="52959"/>
                  </a:moveTo>
                  <a:cubicBezTo>
                    <a:pt x="0" y="23749"/>
                    <a:pt x="23749" y="0"/>
                    <a:pt x="52959" y="0"/>
                  </a:cubicBezTo>
                  <a:lnTo>
                    <a:pt x="742061" y="0"/>
                  </a:lnTo>
                  <a:cubicBezTo>
                    <a:pt x="771398" y="0"/>
                    <a:pt x="795020" y="23749"/>
                    <a:pt x="795020" y="52959"/>
                  </a:cubicBezTo>
                  <a:lnTo>
                    <a:pt x="795020" y="742061"/>
                  </a:lnTo>
                  <a:cubicBezTo>
                    <a:pt x="795020" y="771398"/>
                    <a:pt x="771271" y="795020"/>
                    <a:pt x="742061" y="795020"/>
                  </a:cubicBezTo>
                  <a:lnTo>
                    <a:pt x="52959" y="795020"/>
                  </a:lnTo>
                  <a:cubicBezTo>
                    <a:pt x="23749" y="795147"/>
                    <a:pt x="0" y="771398"/>
                    <a:pt x="0" y="742061"/>
                  </a:cubicBezTo>
                  <a:close/>
                </a:path>
              </a:pathLst>
            </a:custGeom>
            <a:solidFill>
              <a:srgbClr val="2F2B54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8086204" y="7797404"/>
            <a:ext cx="194221" cy="336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sz="2937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641235" y="7596187"/>
            <a:ext cx="3118545" cy="408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Seamless Navigation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641235" y="8078092"/>
            <a:ext cx="7718971" cy="933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Emergency responders can quickly navigate to the user's location using the comprehensive location data.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1C4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00C35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446"/>
          </a:xfrm>
          <a:custGeom>
            <a:avLst/>
            <a:gdLst/>
            <a:ahLst/>
            <a:cxnLst/>
            <a:rect r="r" b="b" t="t" l="l"/>
            <a:pathLst>
              <a:path h="10287446" w="6858000">
                <a:moveTo>
                  <a:pt x="0" y="0"/>
                </a:moveTo>
                <a:lnTo>
                  <a:pt x="6858000" y="0"/>
                </a:lnTo>
                <a:lnTo>
                  <a:pt x="6858000" y="10287446"/>
                </a:lnTo>
                <a:lnTo>
                  <a:pt x="0" y="102874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" t="0" r="-2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654677" y="578346"/>
            <a:ext cx="9836646" cy="1386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418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Dynamic Profiles for Personalized Support</a:t>
            </a:r>
          </a:p>
        </p:txBody>
      </p:sp>
      <p:sp>
        <p:nvSpPr>
          <p:cNvPr name="Freeform 8" id="8" descr="preencoded.png"/>
          <p:cNvSpPr/>
          <p:nvPr/>
        </p:nvSpPr>
        <p:spPr>
          <a:xfrm flipH="false" flipV="false" rot="0">
            <a:off x="7654677" y="2306241"/>
            <a:ext cx="568970" cy="568970"/>
          </a:xfrm>
          <a:custGeom>
            <a:avLst/>
            <a:gdLst/>
            <a:ahLst/>
            <a:cxnLst/>
            <a:rect r="r" b="b" t="t" l="l"/>
            <a:pathLst>
              <a:path h="568970" w="568970">
                <a:moveTo>
                  <a:pt x="0" y="0"/>
                </a:moveTo>
                <a:lnTo>
                  <a:pt x="568970" y="0"/>
                </a:lnTo>
                <a:lnTo>
                  <a:pt x="568970" y="568970"/>
                </a:lnTo>
                <a:lnTo>
                  <a:pt x="0" y="5689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654677" y="3074194"/>
            <a:ext cx="2678162" cy="363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6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Medical History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54677" y="3507432"/>
            <a:ext cx="9836646" cy="795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QuickAid stores critical health information to provide emergency personnel with a comprehensive medical profile.</a:t>
            </a:r>
          </a:p>
        </p:txBody>
      </p:sp>
      <p:sp>
        <p:nvSpPr>
          <p:cNvPr name="Freeform 11" id="11" descr="preencoded.png"/>
          <p:cNvSpPr/>
          <p:nvPr/>
        </p:nvSpPr>
        <p:spPr>
          <a:xfrm flipH="false" flipV="false" rot="0">
            <a:off x="7654677" y="4985594"/>
            <a:ext cx="568970" cy="568970"/>
          </a:xfrm>
          <a:custGeom>
            <a:avLst/>
            <a:gdLst/>
            <a:ahLst/>
            <a:cxnLst/>
            <a:rect r="r" b="b" t="t" l="l"/>
            <a:pathLst>
              <a:path h="568970" w="568970">
                <a:moveTo>
                  <a:pt x="0" y="0"/>
                </a:moveTo>
                <a:lnTo>
                  <a:pt x="568970" y="0"/>
                </a:lnTo>
                <a:lnTo>
                  <a:pt x="568970" y="568970"/>
                </a:lnTo>
                <a:lnTo>
                  <a:pt x="0" y="5689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654677" y="5753546"/>
            <a:ext cx="2678162" cy="363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6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Emergency Contacts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654677" y="6186785"/>
            <a:ext cx="9836646" cy="795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The platform maintains a list of designated emergency contacts that can be instantly notified.</a:t>
            </a:r>
          </a:p>
        </p:txBody>
      </p:sp>
      <p:sp>
        <p:nvSpPr>
          <p:cNvPr name="Freeform 14" id="14" descr="preencoded.png"/>
          <p:cNvSpPr/>
          <p:nvPr/>
        </p:nvSpPr>
        <p:spPr>
          <a:xfrm flipH="false" flipV="false" rot="0">
            <a:off x="7654677" y="7664946"/>
            <a:ext cx="568970" cy="568970"/>
          </a:xfrm>
          <a:custGeom>
            <a:avLst/>
            <a:gdLst/>
            <a:ahLst/>
            <a:cxnLst/>
            <a:rect r="r" b="b" t="t" l="l"/>
            <a:pathLst>
              <a:path h="568970" w="568970">
                <a:moveTo>
                  <a:pt x="0" y="0"/>
                </a:moveTo>
                <a:lnTo>
                  <a:pt x="568970" y="0"/>
                </a:lnTo>
                <a:lnTo>
                  <a:pt x="568970" y="568970"/>
                </a:lnTo>
                <a:lnTo>
                  <a:pt x="0" y="5689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654677" y="8432899"/>
            <a:ext cx="2678162" cy="363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6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Personal Details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54677" y="8866137"/>
            <a:ext cx="9836646" cy="795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User-specific information, such as allergies and preferences, is accessible to responders for tailored assistance.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1C4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00C35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53541" y="820490"/>
            <a:ext cx="9522916" cy="1650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9"/>
              </a:lnSpc>
            </a:pPr>
            <a:r>
              <a:rPr lang="en-US" sz="49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Seamless Integration, No Hardware Needed</a:t>
            </a:r>
          </a:p>
        </p:txBody>
      </p:sp>
      <p:sp>
        <p:nvSpPr>
          <p:cNvPr name="Freeform 8" id="8" descr="preencoded.png"/>
          <p:cNvSpPr/>
          <p:nvPr/>
        </p:nvSpPr>
        <p:spPr>
          <a:xfrm flipH="false" flipV="false" rot="0">
            <a:off x="953541" y="2879675"/>
            <a:ext cx="1362372" cy="2179736"/>
          </a:xfrm>
          <a:custGeom>
            <a:avLst/>
            <a:gdLst/>
            <a:ahLst/>
            <a:cxnLst/>
            <a:rect r="r" b="b" t="t" l="l"/>
            <a:pathLst>
              <a:path h="2179736" w="1362372">
                <a:moveTo>
                  <a:pt x="0" y="0"/>
                </a:moveTo>
                <a:lnTo>
                  <a:pt x="1362373" y="0"/>
                </a:lnTo>
                <a:lnTo>
                  <a:pt x="1362373" y="2179736"/>
                </a:lnTo>
                <a:lnTo>
                  <a:pt x="0" y="21797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5" r="0" b="-45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724596" y="3123456"/>
            <a:ext cx="3205609" cy="429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Fully Online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24596" y="3639890"/>
            <a:ext cx="7751861" cy="94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QuickAid Web operates entirely online, eliminating the need for any additional hardware or devices.</a:t>
            </a:r>
          </a:p>
        </p:txBody>
      </p:sp>
      <p:sp>
        <p:nvSpPr>
          <p:cNvPr name="Freeform 11" id="11" descr="preencoded.png"/>
          <p:cNvSpPr/>
          <p:nvPr/>
        </p:nvSpPr>
        <p:spPr>
          <a:xfrm flipH="false" flipV="false" rot="0">
            <a:off x="953541" y="5059412"/>
            <a:ext cx="1362372" cy="2179736"/>
          </a:xfrm>
          <a:custGeom>
            <a:avLst/>
            <a:gdLst/>
            <a:ahLst/>
            <a:cxnLst/>
            <a:rect r="r" b="b" t="t" l="l"/>
            <a:pathLst>
              <a:path h="2179736" w="1362372">
                <a:moveTo>
                  <a:pt x="0" y="0"/>
                </a:moveTo>
                <a:lnTo>
                  <a:pt x="1362373" y="0"/>
                </a:lnTo>
                <a:lnTo>
                  <a:pt x="1362373" y="2179737"/>
                </a:lnTo>
                <a:lnTo>
                  <a:pt x="0" y="21797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5" r="0" b="-45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724596" y="5303192"/>
            <a:ext cx="3205609" cy="429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Accessible Anywhere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24596" y="5819626"/>
            <a:ext cx="7751861" cy="94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Users can access the platform through their preferred internet-connected devices, ensuring 24/7 availability.</a:t>
            </a:r>
          </a:p>
        </p:txBody>
      </p:sp>
      <p:sp>
        <p:nvSpPr>
          <p:cNvPr name="Freeform 14" id="14" descr="preencoded.png"/>
          <p:cNvSpPr/>
          <p:nvPr/>
        </p:nvSpPr>
        <p:spPr>
          <a:xfrm flipH="false" flipV="false" rot="0">
            <a:off x="953541" y="7239149"/>
            <a:ext cx="1362372" cy="2179736"/>
          </a:xfrm>
          <a:custGeom>
            <a:avLst/>
            <a:gdLst/>
            <a:ahLst/>
            <a:cxnLst/>
            <a:rect r="r" b="b" t="t" l="l"/>
            <a:pathLst>
              <a:path h="2179736" w="1362372">
                <a:moveTo>
                  <a:pt x="0" y="0"/>
                </a:moveTo>
                <a:lnTo>
                  <a:pt x="1362373" y="0"/>
                </a:lnTo>
                <a:lnTo>
                  <a:pt x="1362373" y="2179736"/>
                </a:lnTo>
                <a:lnTo>
                  <a:pt x="0" y="21797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5" r="0" b="-45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724596" y="7482929"/>
            <a:ext cx="3205609" cy="429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Quick Setup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724596" y="7999362"/>
            <a:ext cx="7751861" cy="94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The straightforward setup process allows users to quickly register and activate their QuickAid account.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1C4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00C35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1363921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47155" y="961281"/>
            <a:ext cx="9335691" cy="1817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Reliability and Peace of Mind in Critical Situations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47155" y="3563690"/>
            <a:ext cx="673150" cy="673150"/>
            <a:chOff x="0" y="0"/>
            <a:chExt cx="897533" cy="8975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2F2B54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316236" y="3727102"/>
            <a:ext cx="134839" cy="384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19449" y="3525590"/>
            <a:ext cx="3520231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Trusted Connections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19449" y="4087862"/>
            <a:ext cx="3545979" cy="24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QuickAid's network of emergency services and designated contacts ensures immediate and reliable support.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864572" y="3563690"/>
            <a:ext cx="673150" cy="673150"/>
            <a:chOff x="0" y="0"/>
            <a:chExt cx="897533" cy="89753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2F2B54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6093619" y="3727102"/>
            <a:ext cx="215056" cy="384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36866" y="3525590"/>
            <a:ext cx="3520231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Secure Platform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36866" y="4087862"/>
            <a:ext cx="3545979" cy="24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The platform's robust security measures protect user data and privacy, providing peace of mind in emergencies.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47155" y="7087966"/>
            <a:ext cx="673150" cy="673150"/>
            <a:chOff x="0" y="0"/>
            <a:chExt cx="897533" cy="89753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2F2B54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274118" y="7251380"/>
            <a:ext cx="219224" cy="384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998667" y="6956349"/>
            <a:ext cx="3857179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Comprehensive Solution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019449" y="7736830"/>
            <a:ext cx="8363396" cy="153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By seamlessly integrating location tracking, smart alerts, and personalized profiles, QuickAid delivers a comprehensive emergency solution.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DAGWDRTMuao</dc:identifier>
  <dcterms:modified xsi:type="dcterms:W3CDTF">2011-08-01T06:04:30Z</dcterms:modified>
  <cp:revision>1</cp:revision>
</cp:coreProperties>
</file>